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753600" cy="5486400"/>
  <p:notesSz cx="5486400" cy="97536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A9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7" d="100"/>
          <a:sy n="137" d="100"/>
        </p:scale>
        <p:origin x="60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253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sv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52500" y="1143000"/>
            <a:ext cx="7848600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36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Leadership Initiative Overview</a:t>
            </a:r>
            <a:endParaRPr lang="en-US" sz="36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50" y="2476500"/>
            <a:ext cx="4991100" cy="20955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6" name="Text 2"/>
          <p:cNvSpPr/>
          <p:nvPr/>
        </p:nvSpPr>
        <p:spPr>
          <a:xfrm>
            <a:off x="3044979" y="1735694"/>
            <a:ext cx="3654401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80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Leadership Action Plan Presentation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2476500" y="2667000"/>
            <a:ext cx="4800600" cy="15811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8463"/>
              </a:lnSpc>
              <a:buNone/>
            </a:pPr>
            <a:r>
              <a:rPr lang="en-US" sz="1500" dirty="0">
                <a:solidFill>
                  <a:srgbClr val="4D4D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dirty="0">
                <a:solidFill>
                  <a:srgbClr val="2B2B3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
</a:t>
            </a:r>
            <a:endParaRPr lang="en-US" sz="15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1175" y="210729"/>
            <a:ext cx="3238500" cy="9239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Introduce yourself and your initiative. Include your name, school or organization, initiative title, and cohort.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0" name="Text 5"/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3ECB75A6-C467-ABD8-87AF-4D7F41BEDFB5}"/>
              </a:ext>
            </a:extLst>
          </p:cNvPr>
          <p:cNvSpPr/>
          <p:nvPr/>
        </p:nvSpPr>
        <p:spPr>
          <a:xfrm>
            <a:off x="2569073" y="2849851"/>
            <a:ext cx="4343400" cy="1390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Student Name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School / Organization</a:t>
            </a: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Initiative Title  </a:t>
            </a:r>
            <a:r>
              <a:rPr lang="en-US" sz="1200" dirty="0">
                <a:solidFill>
                  <a:srgbClr val="A5A6A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(example:  Team Digital Awareness Campaign)</a:t>
            </a:r>
            <a:endParaRPr lang="en-US" sz="1350" dirty="0"/>
          </a:p>
          <a:p>
            <a:pPr algn="l">
              <a:lnSpc>
                <a:spcPct val="79650"/>
              </a:lnSpc>
              <a:buSzPct val="100000"/>
            </a:pPr>
            <a:endParaRPr lang="en-US" sz="1350" dirty="0"/>
          </a:p>
          <a:p>
            <a:pPr marL="342900" indent="-342900" algn="l">
              <a:lnSpc>
                <a:spcPct val="79650"/>
              </a:lnSpc>
              <a:buSzPct val="100000"/>
              <a:buChar char="•"/>
            </a:pPr>
            <a:r>
              <a:rPr lang="en-US" sz="1350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Completion Date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4164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65053" y="3052144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600" y="1905000"/>
            <a:ext cx="1428750" cy="952500"/>
          </a:xfrm>
          <a:prstGeom prst="rect">
            <a:avLst/>
          </a:prstGeom>
        </p:spPr>
      </p:pic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0" y="2286000"/>
            <a:ext cx="1181100" cy="95250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9" name="Text 2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Why This Matters</a:t>
            </a:r>
            <a:endParaRPr lang="en-US" sz="3000" dirty="0"/>
          </a:p>
        </p:txBody>
      </p:sp>
      <p:sp>
        <p:nvSpPr>
          <p:cNvPr id="10" name="Text 3"/>
          <p:cNvSpPr/>
          <p:nvPr/>
        </p:nvSpPr>
        <p:spPr>
          <a:xfrm>
            <a:off x="465053" y="166084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1" name="Text 4"/>
          <p:cNvSpPr/>
          <p:nvPr/>
        </p:nvSpPr>
        <p:spPr>
          <a:xfrm>
            <a:off x="476250" y="2376815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2" name="Text 5"/>
          <p:cNvSpPr/>
          <p:nvPr/>
        </p:nvSpPr>
        <p:spPr>
          <a:xfrm>
            <a:off x="5238750" y="2952750"/>
            <a:ext cx="14287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3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Problem</a:t>
            </a:r>
            <a:endParaRPr lang="en-US" sz="1350" dirty="0"/>
          </a:p>
        </p:txBody>
      </p:sp>
      <p:sp>
        <p:nvSpPr>
          <p:cNvPr id="13" name="Text 6"/>
          <p:cNvSpPr/>
          <p:nvPr/>
        </p:nvSpPr>
        <p:spPr>
          <a:xfrm>
            <a:off x="7848600" y="2952750"/>
            <a:ext cx="14287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3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Opportunity</a:t>
            </a:r>
            <a:endParaRPr lang="en-US" sz="1350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341014" y="413951"/>
            <a:ext cx="2981166" cy="1295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Why did you choose this initiative?</a:t>
            </a:r>
          </a:p>
          <a:p>
            <a:pPr marL="0" indent="0" algn="ctr">
              <a:lnSpc>
                <a:spcPct val="79650"/>
              </a:lnSpc>
              <a:buNone/>
            </a:pPr>
            <a:endParaRPr lang="en-US" sz="1125" dirty="0">
              <a:solidFill>
                <a:srgbClr val="B8B7B7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Why is this important to me?</a:t>
            </a: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issue, opportunity, or concern </a:t>
            </a: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2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motivated you to act?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75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7" name="Text 9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2</a:t>
            </a:r>
            <a:endParaRPr lang="en-US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2E57E24-DF55-1DE6-C17A-E9FD29C98ECE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 5">
            <a:extLst>
              <a:ext uri="{FF2B5EF4-FFF2-40B4-BE49-F238E27FC236}">
                <a16:creationId xmlns:a16="http://schemas.microsoft.com/office/drawing/2014/main" id="{6387B464-3259-9C2A-60FF-6B4E0D611C51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DCCCC8-9AE1-097B-D10A-3AA6AFB5ED14}"/>
              </a:ext>
            </a:extLst>
          </p:cNvPr>
          <p:cNvSpPr/>
          <p:nvPr/>
        </p:nvSpPr>
        <p:spPr>
          <a:xfrm>
            <a:off x="5238750" y="1870390"/>
            <a:ext cx="1329574" cy="1006160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1333500"/>
            <a:ext cx="95250" cy="762000"/>
          </a:xfrm>
          <a:prstGeom prst="rect">
            <a:avLst/>
          </a:prstGeom>
        </p:spPr>
      </p:pic>
      <p:sp>
        <p:nvSpPr>
          <p:cNvPr id="6" name="Text 0"/>
          <p:cNvSpPr/>
          <p:nvPr/>
        </p:nvSpPr>
        <p:spPr>
          <a:xfrm>
            <a:off x="666750" y="1333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Primary Goal</a:t>
            </a:r>
            <a:endParaRPr lang="en-US" sz="1500" dirty="0"/>
          </a:p>
        </p:txBody>
      </p:sp>
      <p:pic>
        <p:nvPicPr>
          <p:cNvPr id="7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250" y="2476500"/>
            <a:ext cx="95250" cy="762000"/>
          </a:xfrm>
          <a:prstGeom prst="rect">
            <a:avLst/>
          </a:prstGeom>
        </p:spPr>
      </p:pic>
      <p:sp>
        <p:nvSpPr>
          <p:cNvPr id="8" name="Text 1"/>
          <p:cNvSpPr/>
          <p:nvPr/>
        </p:nvSpPr>
        <p:spPr>
          <a:xfrm>
            <a:off x="666750" y="2476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Desired Outcome</a:t>
            </a:r>
            <a:endParaRPr lang="en-US" sz="1500" dirty="0"/>
          </a:p>
        </p:txBody>
      </p:sp>
      <p:sp>
        <p:nvSpPr>
          <p:cNvPr id="9" name="Text 2"/>
          <p:cNvSpPr/>
          <p:nvPr/>
        </p:nvSpPr>
        <p:spPr>
          <a:xfrm>
            <a:off x="666750" y="2762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10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619500"/>
            <a:ext cx="95250" cy="762000"/>
          </a:xfrm>
          <a:prstGeom prst="rect">
            <a:avLst/>
          </a:prstGeom>
        </p:spPr>
      </p:pic>
      <p:sp>
        <p:nvSpPr>
          <p:cNvPr id="11" name="Text 3"/>
          <p:cNvSpPr/>
          <p:nvPr/>
        </p:nvSpPr>
        <p:spPr>
          <a:xfrm>
            <a:off x="666750" y="3619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Success Looks Like</a:t>
            </a:r>
            <a:endParaRPr lang="en-US" sz="1500" dirty="0"/>
          </a:p>
        </p:txBody>
      </p:sp>
      <p:sp>
        <p:nvSpPr>
          <p:cNvPr id="12" name="Text 4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13" name="Text 5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My Leadership Goal</a:t>
            </a:r>
            <a:endParaRPr lang="en-US" sz="3000" dirty="0"/>
          </a:p>
        </p:txBody>
      </p:sp>
      <p:sp>
        <p:nvSpPr>
          <p:cNvPr id="14" name="Text 6"/>
          <p:cNvSpPr/>
          <p:nvPr/>
        </p:nvSpPr>
        <p:spPr>
          <a:xfrm>
            <a:off x="666750" y="1619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5" name="Text 7"/>
          <p:cNvSpPr/>
          <p:nvPr/>
        </p:nvSpPr>
        <p:spPr>
          <a:xfrm>
            <a:off x="666750" y="3905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7" name="Text 8"/>
          <p:cNvSpPr/>
          <p:nvPr/>
        </p:nvSpPr>
        <p:spPr>
          <a:xfrm>
            <a:off x="3964781" y="650530"/>
            <a:ext cx="3600450" cy="1181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275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75" dirty="0">
                <a:solidFill>
                  <a:srgbClr val="000000"/>
                </a:solidFill>
              </a:rPr>
              <a:t> 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specific outcome did you hope to achieve? How would you know if your initiative was successful?</a:t>
            </a:r>
            <a:endParaRPr lang="en-US" sz="15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500" dirty="0"/>
          </a:p>
        </p:txBody>
      </p:sp>
      <p:sp>
        <p:nvSpPr>
          <p:cNvPr id="19" name="Text 10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7F5CBBD-67A3-5E2F-8E5A-93A346A9FFBD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4EDDDE-7F33-43BD-21E3-E8A305584A58}"/>
              </a:ext>
            </a:extLst>
          </p:cNvPr>
          <p:cNvSpPr/>
          <p:nvPr/>
        </p:nvSpPr>
        <p:spPr>
          <a:xfrm>
            <a:off x="476250" y="1338043"/>
            <a:ext cx="95250" cy="762000"/>
          </a:xfrm>
          <a:prstGeom prst="rect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C11A9FC-B6D4-0C2D-9BC6-A08F2431439D}"/>
              </a:ext>
            </a:extLst>
          </p:cNvPr>
          <p:cNvSpPr/>
          <p:nvPr/>
        </p:nvSpPr>
        <p:spPr>
          <a:xfrm>
            <a:off x="476250" y="3624043"/>
            <a:ext cx="95250" cy="762000"/>
          </a:xfrm>
          <a:prstGeom prst="rect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9" name="Graphic 28" descr="Bullseye with solid fill">
            <a:extLst>
              <a:ext uri="{FF2B5EF4-FFF2-40B4-BE49-F238E27FC236}">
                <a16:creationId xmlns:a16="http://schemas.microsoft.com/office/drawing/2014/main" id="{D3F0066D-51C1-23F6-37A2-BB0B02BB0B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81775" y="1597005"/>
            <a:ext cx="2292389" cy="2292389"/>
          </a:xfrm>
          <a:prstGeom prst="rect">
            <a:avLst/>
          </a:prstGeom>
        </p:spPr>
      </p:pic>
      <p:sp>
        <p:nvSpPr>
          <p:cNvPr id="33" name="Text 5">
            <a:extLst>
              <a:ext uri="{FF2B5EF4-FFF2-40B4-BE49-F238E27FC236}">
                <a16:creationId xmlns:a16="http://schemas.microsoft.com/office/drawing/2014/main" id="{65E84C29-D2A0-EC7B-7D16-3D510814C1E6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76250" y="1333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Target Audience</a:t>
            </a:r>
            <a:endParaRPr lang="en-US" sz="1500" dirty="0"/>
          </a:p>
        </p:txBody>
      </p:sp>
      <p:sp>
        <p:nvSpPr>
          <p:cNvPr id="6" name="Text 1"/>
          <p:cNvSpPr/>
          <p:nvPr/>
        </p:nvSpPr>
        <p:spPr>
          <a:xfrm>
            <a:off x="476250" y="1619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7" name="Text 2"/>
          <p:cNvSpPr/>
          <p:nvPr/>
        </p:nvSpPr>
        <p:spPr>
          <a:xfrm>
            <a:off x="476250" y="2476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Estimated Number of Participants</a:t>
            </a:r>
            <a:endParaRPr lang="en-US" sz="1500" dirty="0"/>
          </a:p>
        </p:txBody>
      </p:sp>
      <p:sp>
        <p:nvSpPr>
          <p:cNvPr id="8" name="Text 3"/>
          <p:cNvSpPr/>
          <p:nvPr/>
        </p:nvSpPr>
        <p:spPr>
          <a:xfrm>
            <a:off x="476250" y="3619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Location / Group Type</a:t>
            </a:r>
            <a:endParaRPr lang="en-US" sz="1500" dirty="0"/>
          </a:p>
        </p:txBody>
      </p:sp>
      <p:sp>
        <p:nvSpPr>
          <p:cNvPr id="9" name="Text 4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Who I Plan To Reach</a:t>
            </a:r>
            <a:endParaRPr lang="en-US" sz="3000" dirty="0"/>
          </a:p>
        </p:txBody>
      </p:sp>
      <p:sp>
        <p:nvSpPr>
          <p:cNvPr id="11" name="Text 6"/>
          <p:cNvSpPr/>
          <p:nvPr/>
        </p:nvSpPr>
        <p:spPr>
          <a:xfrm>
            <a:off x="476250" y="2762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476250" y="3905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928401" y="1047750"/>
            <a:ext cx="401002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5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050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Identify your target audience. </a:t>
            </a:r>
          </a:p>
          <a:p>
            <a:pPr marL="0" indent="0" algn="ctr">
              <a:lnSpc>
                <a:spcPct val="79650"/>
              </a:lnSpc>
              <a:buNone/>
            </a:pPr>
            <a:endParaRPr lang="en-US" sz="1100" dirty="0">
              <a:solidFill>
                <a:srgbClr val="B8B7B7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Why is this the right audience?  </a:t>
            </a:r>
          </a:p>
          <a:p>
            <a:pPr marL="0" indent="0" algn="ctr">
              <a:lnSpc>
                <a:spcPct val="79650"/>
              </a:lnSpc>
              <a:buNone/>
            </a:pPr>
            <a:endParaRPr lang="en-US" sz="1100" dirty="0">
              <a:solidFill>
                <a:srgbClr val="B8B7B7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Who do you hope to influence, support, </a:t>
            </a: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1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educate, or serve through this initiative?</a:t>
            </a:r>
            <a:endParaRPr lang="en-US" sz="11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6" name="Text 10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4</a:t>
            </a:r>
            <a:endParaRPr lang="en-US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CB8EE-7207-3BBA-6BFF-E8AD8F4E28BA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Graphic 19" descr="Group of women with solid fill">
            <a:extLst>
              <a:ext uri="{FF2B5EF4-FFF2-40B4-BE49-F238E27FC236}">
                <a16:creationId xmlns:a16="http://schemas.microsoft.com/office/drawing/2014/main" id="{3F2E346E-572B-763B-C82F-62EA7443C7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88843" y="1894134"/>
            <a:ext cx="1840829" cy="1840829"/>
          </a:xfrm>
          <a:prstGeom prst="rect">
            <a:avLst/>
          </a:prstGeom>
        </p:spPr>
      </p:pic>
      <p:sp>
        <p:nvSpPr>
          <p:cNvPr id="22" name="Text 5">
            <a:extLst>
              <a:ext uri="{FF2B5EF4-FFF2-40B4-BE49-F238E27FC236}">
                <a16:creationId xmlns:a16="http://schemas.microsoft.com/office/drawing/2014/main" id="{762675B8-3EB0-826A-0745-85C23B32452F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2819400"/>
            <a:ext cx="7924800" cy="952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762250"/>
            <a:ext cx="190500" cy="190500"/>
          </a:xfrm>
          <a:prstGeom prst="rect">
            <a:avLst/>
          </a:prstGeom>
          <a:ln>
            <a:solidFill>
              <a:srgbClr val="C7A94C"/>
            </a:solidFill>
          </a:ln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7202" y="2762250"/>
            <a:ext cx="190500" cy="190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7701" y="2762250"/>
            <a:ext cx="190500" cy="1905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9" name="Text 1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My Action Plan</a:t>
            </a:r>
            <a:endParaRPr lang="en-US" sz="3000" dirty="0"/>
          </a:p>
        </p:txBody>
      </p:sp>
      <p:sp>
        <p:nvSpPr>
          <p:cNvPr id="10" name="Text 2"/>
          <p:cNvSpPr/>
          <p:nvPr/>
        </p:nvSpPr>
        <p:spPr>
          <a:xfrm>
            <a:off x="476250" y="3048000"/>
            <a:ext cx="1185026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4D4D4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Describe the first step of your plan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2B2B35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</a:t>
            </a:r>
            <a:endParaRPr lang="en-US" sz="1200" dirty="0"/>
          </a:p>
        </p:txBody>
      </p:sp>
      <p:sp>
        <p:nvSpPr>
          <p:cNvPr id="11" name="Text 3"/>
          <p:cNvSpPr/>
          <p:nvPr/>
        </p:nvSpPr>
        <p:spPr>
          <a:xfrm>
            <a:off x="2955731" y="3019425"/>
            <a:ext cx="1273442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4D4D4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Describe the second step of your plan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2B2B35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</a:t>
            </a:r>
            <a:endParaRPr lang="en-US" sz="1200" dirty="0"/>
          </a:p>
        </p:txBody>
      </p:sp>
      <p:sp>
        <p:nvSpPr>
          <p:cNvPr id="12" name="Text 4"/>
          <p:cNvSpPr/>
          <p:nvPr/>
        </p:nvSpPr>
        <p:spPr>
          <a:xfrm>
            <a:off x="5459427" y="3019425"/>
            <a:ext cx="1185026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4D4D4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Describe the final step of your plan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2B2B35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</a:t>
            </a:r>
            <a:endParaRPr lang="en-US" sz="1200" dirty="0"/>
          </a:p>
        </p:txBody>
      </p:sp>
      <p:sp>
        <p:nvSpPr>
          <p:cNvPr id="13" name="Text 5"/>
          <p:cNvSpPr/>
          <p:nvPr/>
        </p:nvSpPr>
        <p:spPr>
          <a:xfrm>
            <a:off x="952500" y="4286250"/>
            <a:ext cx="784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Timeline: </a:t>
            </a:r>
            <a:endParaRPr lang="en-US" sz="1500" dirty="0"/>
          </a:p>
        </p:txBody>
      </p:sp>
      <p:pic>
        <p:nvPicPr>
          <p:cNvPr id="14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5" name="Text 6"/>
          <p:cNvSpPr/>
          <p:nvPr/>
        </p:nvSpPr>
        <p:spPr>
          <a:xfrm>
            <a:off x="2926880" y="1392841"/>
            <a:ext cx="3905250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75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5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</a:t>
            </a: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75" dirty="0">
                <a:solidFill>
                  <a:srgbClr val="000000"/>
                </a:solidFill>
              </a:rPr>
              <a:t> 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Describe the activities, events, presentations, conversations, or outreach efforts you plan to complete.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17" name="Text 8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5</a:t>
            </a:r>
            <a:endParaRPr lang="en-US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BCEDAF-F33B-711A-8BB1-95977BEFBCAE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 5" descr="preencoded.png">
            <a:extLst>
              <a:ext uri="{FF2B5EF4-FFF2-40B4-BE49-F238E27FC236}">
                <a16:creationId xmlns:a16="http://schemas.microsoft.com/office/drawing/2014/main" id="{D95D3EE5-2694-9554-EC5B-37103154B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34422" y="2752289"/>
            <a:ext cx="190500" cy="190500"/>
          </a:xfrm>
          <a:prstGeom prst="rect">
            <a:avLst/>
          </a:prstGeom>
        </p:spPr>
      </p:pic>
      <p:sp>
        <p:nvSpPr>
          <p:cNvPr id="23" name="Text 4">
            <a:extLst>
              <a:ext uri="{FF2B5EF4-FFF2-40B4-BE49-F238E27FC236}">
                <a16:creationId xmlns:a16="http://schemas.microsoft.com/office/drawing/2014/main" id="{498D8F38-4F67-9F33-44F0-A71CEE55525E}"/>
              </a:ext>
            </a:extLst>
          </p:cNvPr>
          <p:cNvSpPr/>
          <p:nvPr/>
        </p:nvSpPr>
        <p:spPr>
          <a:xfrm>
            <a:off x="8111374" y="3081119"/>
            <a:ext cx="1185026" cy="552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4D4D4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is ONE thing I want my audience to remember?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2B2B35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</a:t>
            </a:r>
            <a:endParaRPr lang="en-US" sz="1200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F0F9F79-44F5-9F96-21BA-EDB4BBECE53B}"/>
              </a:ext>
            </a:extLst>
          </p:cNvPr>
          <p:cNvSpPr/>
          <p:nvPr/>
        </p:nvSpPr>
        <p:spPr>
          <a:xfrm>
            <a:off x="798573" y="2667000"/>
            <a:ext cx="307854" cy="316652"/>
          </a:xfrm>
          <a:prstGeom prst="ellipse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CA14BD1-1A0D-8AD8-AA93-E3251C5D339E}"/>
              </a:ext>
            </a:extLst>
          </p:cNvPr>
          <p:cNvSpPr/>
          <p:nvPr/>
        </p:nvSpPr>
        <p:spPr>
          <a:xfrm>
            <a:off x="3438525" y="2661074"/>
            <a:ext cx="307854" cy="316652"/>
          </a:xfrm>
          <a:prstGeom prst="ellipse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F8CA0B-B293-AF20-4CC5-AAAB13A14936}"/>
              </a:ext>
            </a:extLst>
          </p:cNvPr>
          <p:cNvSpPr/>
          <p:nvPr/>
        </p:nvSpPr>
        <p:spPr>
          <a:xfrm>
            <a:off x="5905546" y="2667000"/>
            <a:ext cx="307854" cy="316652"/>
          </a:xfrm>
          <a:prstGeom prst="ellipse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BD25760-4B47-9352-C6C4-7F91BE91D582}"/>
              </a:ext>
            </a:extLst>
          </p:cNvPr>
          <p:cNvSpPr/>
          <p:nvPr/>
        </p:nvSpPr>
        <p:spPr>
          <a:xfrm>
            <a:off x="8560685" y="2667000"/>
            <a:ext cx="307854" cy="316652"/>
          </a:xfrm>
          <a:prstGeom prst="ellipse">
            <a:avLst/>
          </a:prstGeom>
          <a:solidFill>
            <a:srgbClr val="C7A94C"/>
          </a:solidFill>
          <a:ln>
            <a:solidFill>
              <a:srgbClr val="C7A94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 5">
            <a:extLst>
              <a:ext uri="{FF2B5EF4-FFF2-40B4-BE49-F238E27FC236}">
                <a16:creationId xmlns:a16="http://schemas.microsoft.com/office/drawing/2014/main" id="{E0D955D8-493E-5C43-4F0F-86D969E44F2F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76250" y="1333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Anticipated Benefits</a:t>
            </a: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76250" y="2476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Participation Goals</a:t>
            </a:r>
            <a:endParaRPr lang="en-US" sz="1500" dirty="0"/>
          </a:p>
        </p:txBody>
      </p:sp>
      <p:sp>
        <p:nvSpPr>
          <p:cNvPr id="10" name="Text 2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11" name="Text 3"/>
          <p:cNvSpPr/>
          <p:nvPr/>
        </p:nvSpPr>
        <p:spPr>
          <a:xfrm>
            <a:off x="476250" y="381000"/>
            <a:ext cx="47625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Expected Impact</a:t>
            </a:r>
            <a:endParaRPr lang="en-US" sz="3000" dirty="0"/>
          </a:p>
        </p:txBody>
      </p:sp>
      <p:sp>
        <p:nvSpPr>
          <p:cNvPr id="12" name="Text 4"/>
          <p:cNvSpPr/>
          <p:nvPr/>
        </p:nvSpPr>
        <p:spPr>
          <a:xfrm>
            <a:off x="476250" y="1619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3" name="Text 5"/>
          <p:cNvSpPr/>
          <p:nvPr/>
        </p:nvSpPr>
        <p:spPr>
          <a:xfrm>
            <a:off x="476250" y="2762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22" name="Image 6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2953666" y="358235"/>
            <a:ext cx="4438650" cy="9334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 </a:t>
            </a:r>
            <a:r>
              <a:rPr lang="en-US" sz="10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(Remove for actual presentation)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600" dirty="0">
                <a:solidFill>
                  <a:srgbClr val="000000"/>
                </a:solidFill>
              </a:rPr>
              <a:t> 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positive results do you expect? </a:t>
            </a:r>
          </a:p>
          <a:p>
            <a:pPr marL="0" indent="0" algn="ctr">
              <a:lnSpc>
                <a:spcPct val="79650"/>
              </a:lnSpc>
              <a:buNone/>
            </a:pPr>
            <a:endParaRPr lang="en-US" sz="1200" dirty="0">
              <a:solidFill>
                <a:srgbClr val="B8B7B7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How do I know this effort worked?</a:t>
            </a:r>
          </a:p>
          <a:p>
            <a:pPr marL="0" indent="0" algn="ctr">
              <a:lnSpc>
                <a:spcPct val="79650"/>
              </a:lnSpc>
              <a:buNone/>
            </a:pPr>
            <a:endParaRPr lang="en-US" sz="1200" dirty="0">
              <a:solidFill>
                <a:srgbClr val="B8B7B7"/>
              </a:solidFill>
              <a:latin typeface="Roboto Condensed" pitchFamily="34" charset="0"/>
              <a:ea typeface="Roboto Condensed" pitchFamily="34" charset="-122"/>
              <a:cs typeface="Roboto Condensed" pitchFamily="34" charset="-120"/>
            </a:endParaRP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Consider participation, awareness, behavior </a:t>
            </a:r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change, engagement, or community impact</a:t>
            </a:r>
            <a:r>
              <a:rPr lang="en-US" sz="13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.</a:t>
            </a:r>
            <a:endParaRPr lang="en-US" sz="1275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 </a:t>
            </a:r>
            <a:endParaRPr lang="en-US" sz="1275" dirty="0"/>
          </a:p>
        </p:txBody>
      </p:sp>
      <p:sp>
        <p:nvSpPr>
          <p:cNvPr id="25" name="Text 16"/>
          <p:cNvSpPr/>
          <p:nvPr/>
        </p:nvSpPr>
        <p:spPr>
          <a:xfrm>
            <a:off x="9477375" y="5257800"/>
            <a:ext cx="276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6</a:t>
            </a:r>
            <a:endParaRPr lang="en-US" sz="12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8D47E53-8D06-2AFD-369A-E4D19F66A29F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57B36AC-51C8-6FC6-7DBD-CA3DE9B196EE}"/>
              </a:ext>
            </a:extLst>
          </p:cNvPr>
          <p:cNvGrpSpPr/>
          <p:nvPr/>
        </p:nvGrpSpPr>
        <p:grpSpPr>
          <a:xfrm>
            <a:off x="5238750" y="1340930"/>
            <a:ext cx="1714500" cy="1333500"/>
            <a:chOff x="5238750" y="1340930"/>
            <a:chExt cx="1714500" cy="133350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AD93749-EBC1-F6FD-A2E9-045A580E42AE}"/>
                </a:ext>
              </a:extLst>
            </p:cNvPr>
            <p:cNvSpPr/>
            <p:nvPr/>
          </p:nvSpPr>
          <p:spPr>
            <a:xfrm>
              <a:off x="5238750" y="1340930"/>
              <a:ext cx="1714500" cy="1333500"/>
            </a:xfrm>
            <a:prstGeom prst="rect">
              <a:avLst/>
            </a:prstGeom>
            <a:solidFill>
              <a:srgbClr val="C7A9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 6"/>
            <p:cNvSpPr/>
            <p:nvPr/>
          </p:nvSpPr>
          <p:spPr>
            <a:xfrm>
              <a:off x="5846532" y="1547717"/>
              <a:ext cx="498935" cy="4095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270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0</a:t>
              </a:r>
              <a:endParaRPr lang="en-US" sz="2700" dirty="0"/>
            </a:p>
          </p:txBody>
        </p:sp>
        <p:sp>
          <p:nvSpPr>
            <p:cNvPr id="18" name="Text 10"/>
            <p:cNvSpPr/>
            <p:nvPr/>
          </p:nvSpPr>
          <p:spPr>
            <a:xfrm>
              <a:off x="5238750" y="2118265"/>
              <a:ext cx="1714500" cy="1619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105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Expected People to Reach</a:t>
              </a:r>
              <a:endParaRPr lang="en-US" sz="1050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2C6AA34-432C-28A6-A4E8-FDA66A306824}"/>
              </a:ext>
            </a:extLst>
          </p:cNvPr>
          <p:cNvGrpSpPr/>
          <p:nvPr/>
        </p:nvGrpSpPr>
        <p:grpSpPr>
          <a:xfrm>
            <a:off x="7334250" y="1340930"/>
            <a:ext cx="1714500" cy="1333500"/>
            <a:chOff x="3524250" y="1304925"/>
            <a:chExt cx="1714500" cy="133350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CAE8ABB2-0DB1-167A-4F9E-EC0F8940589D}"/>
                </a:ext>
              </a:extLst>
            </p:cNvPr>
            <p:cNvSpPr/>
            <p:nvPr/>
          </p:nvSpPr>
          <p:spPr>
            <a:xfrm>
              <a:off x="3524250" y="1304925"/>
              <a:ext cx="1714500" cy="1333500"/>
            </a:xfrm>
            <a:prstGeom prst="rect">
              <a:avLst/>
            </a:prstGeom>
            <a:solidFill>
              <a:srgbClr val="C7A9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 6">
              <a:extLst>
                <a:ext uri="{FF2B5EF4-FFF2-40B4-BE49-F238E27FC236}">
                  <a16:creationId xmlns:a16="http://schemas.microsoft.com/office/drawing/2014/main" id="{2D04A9A9-BA51-EEF6-A60D-AD898B02C6C9}"/>
                </a:ext>
              </a:extLst>
            </p:cNvPr>
            <p:cNvSpPr/>
            <p:nvPr/>
          </p:nvSpPr>
          <p:spPr>
            <a:xfrm>
              <a:off x="4132032" y="1511712"/>
              <a:ext cx="498935" cy="4095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270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0</a:t>
              </a:r>
              <a:endParaRPr lang="en-US" sz="2700" dirty="0"/>
            </a:p>
          </p:txBody>
        </p:sp>
        <p:sp>
          <p:nvSpPr>
            <p:cNvPr id="35" name="Text 10">
              <a:extLst>
                <a:ext uri="{FF2B5EF4-FFF2-40B4-BE49-F238E27FC236}">
                  <a16:creationId xmlns:a16="http://schemas.microsoft.com/office/drawing/2014/main" id="{AC92DBA6-3709-F874-EAA9-B4790BB6B520}"/>
                </a:ext>
              </a:extLst>
            </p:cNvPr>
            <p:cNvSpPr/>
            <p:nvPr/>
          </p:nvSpPr>
          <p:spPr>
            <a:xfrm>
              <a:off x="3749264" y="2158035"/>
              <a:ext cx="1264469" cy="1619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105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Expected Interactions</a:t>
              </a:r>
            </a:p>
            <a:p>
              <a:pPr marL="0" indent="0" algn="ctr">
                <a:lnSpc>
                  <a:spcPct val="79650"/>
                </a:lnSpc>
                <a:buNone/>
              </a:pPr>
              <a:r>
                <a:rPr lang="en-US" sz="800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</a:rPr>
                <a:t>Presentations, Workshops, Conversations, etc.</a:t>
              </a:r>
              <a:endParaRPr lang="en-US" sz="800" dirty="0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3B0E57E-41B2-2471-E73D-252019E70AF6}"/>
              </a:ext>
            </a:extLst>
          </p:cNvPr>
          <p:cNvGrpSpPr/>
          <p:nvPr/>
        </p:nvGrpSpPr>
        <p:grpSpPr>
          <a:xfrm>
            <a:off x="5238750" y="2934725"/>
            <a:ext cx="1714500" cy="1333500"/>
            <a:chOff x="5238750" y="1340930"/>
            <a:chExt cx="1714500" cy="13335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95A1D01C-DDA3-7658-08B3-7B51407764C3}"/>
                </a:ext>
              </a:extLst>
            </p:cNvPr>
            <p:cNvSpPr/>
            <p:nvPr/>
          </p:nvSpPr>
          <p:spPr>
            <a:xfrm>
              <a:off x="5238750" y="1340930"/>
              <a:ext cx="1714500" cy="1333500"/>
            </a:xfrm>
            <a:prstGeom prst="rect">
              <a:avLst/>
            </a:prstGeom>
            <a:solidFill>
              <a:srgbClr val="C7A9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 6">
              <a:extLst>
                <a:ext uri="{FF2B5EF4-FFF2-40B4-BE49-F238E27FC236}">
                  <a16:creationId xmlns:a16="http://schemas.microsoft.com/office/drawing/2014/main" id="{DACD9BF5-9B2B-B431-4AA2-1CDD75D5190C}"/>
                </a:ext>
              </a:extLst>
            </p:cNvPr>
            <p:cNvSpPr/>
            <p:nvPr/>
          </p:nvSpPr>
          <p:spPr>
            <a:xfrm>
              <a:off x="5846532" y="1547717"/>
              <a:ext cx="498935" cy="4095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270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0</a:t>
              </a:r>
              <a:endParaRPr lang="en-US" sz="2700" dirty="0"/>
            </a:p>
          </p:txBody>
        </p:sp>
        <p:sp>
          <p:nvSpPr>
            <p:cNvPr id="43" name="Text 10">
              <a:extLst>
                <a:ext uri="{FF2B5EF4-FFF2-40B4-BE49-F238E27FC236}">
                  <a16:creationId xmlns:a16="http://schemas.microsoft.com/office/drawing/2014/main" id="{CE3A13DB-C7E7-6237-0DB0-29FCC5E8593B}"/>
                </a:ext>
              </a:extLst>
            </p:cNvPr>
            <p:cNvSpPr/>
            <p:nvPr/>
          </p:nvSpPr>
          <p:spPr>
            <a:xfrm>
              <a:off x="5238750" y="2118265"/>
              <a:ext cx="1714500" cy="1619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105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Expected PYB Completions</a:t>
              </a:r>
              <a:endParaRPr lang="en-US" sz="1050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1E81C41-0ABA-9E00-61D5-B83F26E5DBF6}"/>
              </a:ext>
            </a:extLst>
          </p:cNvPr>
          <p:cNvGrpSpPr/>
          <p:nvPr/>
        </p:nvGrpSpPr>
        <p:grpSpPr>
          <a:xfrm>
            <a:off x="7334250" y="2971800"/>
            <a:ext cx="1714500" cy="1333500"/>
            <a:chOff x="5238750" y="1340930"/>
            <a:chExt cx="1714500" cy="13335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2340F21C-AC69-BCC8-BAAA-F643E985D294}"/>
                </a:ext>
              </a:extLst>
            </p:cNvPr>
            <p:cNvSpPr/>
            <p:nvPr/>
          </p:nvSpPr>
          <p:spPr>
            <a:xfrm>
              <a:off x="5238750" y="1340930"/>
              <a:ext cx="1714500" cy="1333500"/>
            </a:xfrm>
            <a:prstGeom prst="rect">
              <a:avLst/>
            </a:prstGeom>
            <a:solidFill>
              <a:srgbClr val="C7A94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 6">
              <a:extLst>
                <a:ext uri="{FF2B5EF4-FFF2-40B4-BE49-F238E27FC236}">
                  <a16:creationId xmlns:a16="http://schemas.microsoft.com/office/drawing/2014/main" id="{7A014672-BBAA-157C-AB93-0BB7890061E5}"/>
                </a:ext>
              </a:extLst>
            </p:cNvPr>
            <p:cNvSpPr/>
            <p:nvPr/>
          </p:nvSpPr>
          <p:spPr>
            <a:xfrm>
              <a:off x="5846532" y="1547717"/>
              <a:ext cx="498935" cy="40957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270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0</a:t>
              </a:r>
              <a:endParaRPr lang="en-US" sz="2700" dirty="0"/>
            </a:p>
          </p:txBody>
        </p:sp>
        <p:sp>
          <p:nvSpPr>
            <p:cNvPr id="47" name="Text 10">
              <a:extLst>
                <a:ext uri="{FF2B5EF4-FFF2-40B4-BE49-F238E27FC236}">
                  <a16:creationId xmlns:a16="http://schemas.microsoft.com/office/drawing/2014/main" id="{14EEAF26-A0C1-0774-1413-DF83FE62ABD1}"/>
                </a:ext>
              </a:extLst>
            </p:cNvPr>
            <p:cNvSpPr/>
            <p:nvPr/>
          </p:nvSpPr>
          <p:spPr>
            <a:xfrm>
              <a:off x="5238750" y="2118265"/>
              <a:ext cx="1714500" cy="161925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lnSpc>
                  <a:spcPct val="79650"/>
                </a:lnSpc>
                <a:buNone/>
              </a:pPr>
              <a:r>
                <a:rPr lang="en-US" sz="105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  <a:cs typeface="Roboto Condensed" pitchFamily="34" charset="-120"/>
                </a:rPr>
                <a:t>Orgs, Teams, Depts, </a:t>
              </a:r>
            </a:p>
            <a:p>
              <a:pPr marL="0" indent="0" algn="ctr">
                <a:lnSpc>
                  <a:spcPct val="79650"/>
                </a:lnSpc>
                <a:buNone/>
              </a:pPr>
              <a:r>
                <a:rPr lang="en-US" sz="1050" b="1" dirty="0">
                  <a:solidFill>
                    <a:srgbClr val="1B365D"/>
                  </a:solidFill>
                  <a:latin typeface="Roboto Condensed" pitchFamily="34" charset="0"/>
                  <a:ea typeface="Roboto Condensed" pitchFamily="34" charset="-122"/>
                </a:rPr>
                <a:t>Groups to engage with</a:t>
              </a:r>
              <a:endParaRPr lang="en-US" sz="1050" dirty="0"/>
            </a:p>
          </p:txBody>
        </p:sp>
      </p:grpSp>
      <p:sp>
        <p:nvSpPr>
          <p:cNvPr id="49" name="Text 5">
            <a:extLst>
              <a:ext uri="{FF2B5EF4-FFF2-40B4-BE49-F238E27FC236}">
                <a16:creationId xmlns:a16="http://schemas.microsoft.com/office/drawing/2014/main" id="{3E02E2F9-699A-C4EA-C622-5CD6AE2F6DCF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753600" cy="54864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250" y="904875"/>
            <a:ext cx="762000" cy="381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476250" y="1619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6" name="Text 1"/>
          <p:cNvSpPr/>
          <p:nvPr/>
        </p:nvSpPr>
        <p:spPr>
          <a:xfrm>
            <a:off x="476250" y="22860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Resources Needed</a:t>
            </a:r>
            <a:endParaRPr lang="en-US" sz="1500" dirty="0"/>
          </a:p>
        </p:txBody>
      </p:sp>
      <p:sp>
        <p:nvSpPr>
          <p:cNvPr id="7" name="Text 2"/>
          <p:cNvSpPr/>
          <p:nvPr/>
        </p:nvSpPr>
        <p:spPr>
          <a:xfrm>
            <a:off x="476250" y="25717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8" name="Text 3"/>
          <p:cNvSpPr/>
          <p:nvPr/>
        </p:nvSpPr>
        <p:spPr>
          <a:xfrm>
            <a:off x="476250" y="3238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Planned Start Date</a:t>
            </a:r>
            <a:endParaRPr lang="en-US" sz="1500" dirty="0"/>
          </a:p>
        </p:txBody>
      </p:sp>
      <p:sp>
        <p:nvSpPr>
          <p:cNvPr id="9" name="Text 4"/>
          <p:cNvSpPr/>
          <p:nvPr/>
        </p:nvSpPr>
        <p:spPr>
          <a:xfrm>
            <a:off x="476250" y="4000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Next Action</a:t>
            </a:r>
            <a:endParaRPr lang="en-US" sz="1500" dirty="0"/>
          </a:p>
        </p:txBody>
      </p:sp>
      <p:sp>
        <p:nvSpPr>
          <p:cNvPr id="10" name="Text 5"/>
          <p:cNvSpPr/>
          <p:nvPr/>
        </p:nvSpPr>
        <p:spPr>
          <a:xfrm>
            <a:off x="8729672" y="331334"/>
            <a:ext cx="666750" cy="2952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05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LEADHAWK</a:t>
            </a:r>
            <a:endParaRPr lang="en-US" sz="1050" dirty="0"/>
          </a:p>
          <a:p>
            <a:pPr marL="0" indent="0" algn="l">
              <a:lnSpc>
                <a:spcPct val="79650"/>
              </a:lnSpc>
              <a:buNone/>
            </a:pPr>
            <a:r>
              <a:rPr lang="en-US" sz="900" dirty="0">
                <a:solidFill>
                  <a:srgbClr val="1B365D"/>
                </a:solidFill>
                <a:latin typeface="Heebo" pitchFamily="34" charset="0"/>
                <a:ea typeface="Heebo" pitchFamily="34" charset="-122"/>
                <a:cs typeface="Heebo" pitchFamily="34" charset="-120"/>
              </a:rPr>
              <a:t>LEARNING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476251" y="381000"/>
            <a:ext cx="19737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30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Next Steps</a:t>
            </a:r>
            <a:endParaRPr lang="en-US" sz="3000" dirty="0"/>
          </a:p>
        </p:txBody>
      </p:sp>
      <p:sp>
        <p:nvSpPr>
          <p:cNvPr id="12" name="Text 7"/>
          <p:cNvSpPr/>
          <p:nvPr/>
        </p:nvSpPr>
        <p:spPr>
          <a:xfrm>
            <a:off x="476250" y="1333500"/>
            <a:ext cx="3810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Support Requested</a:t>
            </a:r>
            <a:endParaRPr lang="en-US" sz="1500" dirty="0"/>
          </a:p>
        </p:txBody>
      </p:sp>
      <p:sp>
        <p:nvSpPr>
          <p:cNvPr id="13" name="Text 8"/>
          <p:cNvSpPr/>
          <p:nvPr/>
        </p:nvSpPr>
        <p:spPr>
          <a:xfrm>
            <a:off x="476250" y="3524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476250" y="4286250"/>
            <a:ext cx="3810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79650"/>
              </a:lnSpc>
              <a:buNone/>
            </a:pPr>
            <a:r>
              <a:rPr lang="en-US" sz="1350" dirty="0">
                <a:solidFill>
                  <a:srgbClr val="333333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Click to edit text</a:t>
            </a:r>
            <a:endParaRPr lang="en-US" sz="1350" dirty="0"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4749" y="201754"/>
            <a:ext cx="657225" cy="65722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165499" y="648748"/>
            <a:ext cx="3314700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200" b="1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Guiding Question</a:t>
            </a:r>
            <a:r>
              <a:rPr lang="en-US" sz="120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 (Remove for actual presentation)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050" dirty="0">
                <a:solidFill>
                  <a:srgbClr val="B8B7B7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What support, resources, approvals, or partnerships do you need to move forward? What is your next action?</a:t>
            </a:r>
            <a:endParaRPr lang="en-US" sz="1200" dirty="0"/>
          </a:p>
          <a:p>
            <a:pPr marL="0" indent="0" algn="ctr">
              <a:lnSpc>
                <a:spcPct val="79650"/>
              </a:lnSpc>
              <a:buNone/>
            </a:pP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200" dirty="0"/>
          </a:p>
        </p:txBody>
      </p:sp>
      <p:sp>
        <p:nvSpPr>
          <p:cNvPr id="18" name="Text 12"/>
          <p:cNvSpPr/>
          <p:nvPr/>
        </p:nvSpPr>
        <p:spPr>
          <a:xfrm>
            <a:off x="9486900" y="5257800"/>
            <a:ext cx="266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u="none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Maven Pro" pitchFamily="34" charset="0"/>
                <a:ea typeface="Maven Pro" pitchFamily="34" charset="-122"/>
                <a:cs typeface="Maven Pro" pitchFamily="34" charset="-120"/>
              </a:rPr>
              <a:t>7</a:t>
            </a:r>
            <a:endParaRPr lang="en-US" sz="12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5210483-E27C-7DA5-C06E-7383DA73D1EA}"/>
              </a:ext>
            </a:extLst>
          </p:cNvPr>
          <p:cNvSpPr/>
          <p:nvPr/>
        </p:nvSpPr>
        <p:spPr>
          <a:xfrm>
            <a:off x="476250" y="899399"/>
            <a:ext cx="909638" cy="45719"/>
          </a:xfrm>
          <a:prstGeom prst="rect">
            <a:avLst/>
          </a:prstGeom>
          <a:solidFill>
            <a:srgbClr val="C7A9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Graphic 21" descr="Chess pieces with solid fill">
            <a:extLst>
              <a:ext uri="{FF2B5EF4-FFF2-40B4-BE49-F238E27FC236}">
                <a16:creationId xmlns:a16="http://schemas.microsoft.com/office/drawing/2014/main" id="{6EF27A1E-8BB5-A849-DE6D-190EDFF24D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13499" y="1486990"/>
            <a:ext cx="2379069" cy="2379069"/>
          </a:xfrm>
          <a:prstGeom prst="rect">
            <a:avLst/>
          </a:prstGeom>
        </p:spPr>
      </p:pic>
      <p:sp>
        <p:nvSpPr>
          <p:cNvPr id="24" name="Text 5">
            <a:extLst>
              <a:ext uri="{FF2B5EF4-FFF2-40B4-BE49-F238E27FC236}">
                <a16:creationId xmlns:a16="http://schemas.microsoft.com/office/drawing/2014/main" id="{C377029D-DF71-7FE7-14F3-8F00F9EE84D0}"/>
              </a:ext>
            </a:extLst>
          </p:cNvPr>
          <p:cNvSpPr/>
          <p:nvPr/>
        </p:nvSpPr>
        <p:spPr>
          <a:xfrm>
            <a:off x="2418399" y="4989091"/>
            <a:ext cx="490755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79650"/>
              </a:lnSpc>
              <a:buNone/>
            </a:pPr>
            <a:r>
              <a:rPr lang="en-US" sz="1500" b="1" dirty="0">
                <a:solidFill>
                  <a:srgbClr val="1B365D"/>
                </a:solidFill>
                <a:latin typeface="Roboto Condensed" pitchFamily="34" charset="0"/>
                <a:ea typeface="Roboto Condensed" pitchFamily="34" charset="-122"/>
                <a:cs typeface="Roboto Condensed" pitchFamily="34" charset="-120"/>
              </a:rPr>
              <a:t>Digital Leadership Initiative   •   Leadership Influence Strategy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518</Words>
  <Application>Microsoft Office PowerPoint</Application>
  <PresentationFormat>Custom</PresentationFormat>
  <Paragraphs>145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Heebo</vt:lpstr>
      <vt:lpstr>Maven Pro</vt:lpstr>
      <vt:lpstr>Roboto</vt:lpstr>
      <vt:lpstr>Roboto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Shaun Hanna</cp:lastModifiedBy>
  <cp:revision>5</cp:revision>
  <dcterms:created xsi:type="dcterms:W3CDTF">2026-06-05T21:11:07Z</dcterms:created>
  <dcterms:modified xsi:type="dcterms:W3CDTF">2026-07-17T13:58:44Z</dcterms:modified>
</cp:coreProperties>
</file>